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13"/>
  </p:notesMasterIdLst>
  <p:sldIdLst>
    <p:sldId id="257" r:id="rId5"/>
    <p:sldId id="259" r:id="rId6"/>
    <p:sldId id="260" r:id="rId7"/>
    <p:sldId id="267" r:id="rId8"/>
    <p:sldId id="268" r:id="rId9"/>
    <p:sldId id="269" r:id="rId10"/>
    <p:sldId id="265" r:id="rId11"/>
    <p:sldId id="264" r:id="rId12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ILIPPE ALCOUFFE" initials="PA" lastIdx="20" clrIdx="0">
    <p:extLst>
      <p:ext uri="{19B8F6BF-5375-455C-9EA6-DF929625EA0E}">
        <p15:presenceInfo xmlns:p15="http://schemas.microsoft.com/office/powerpoint/2012/main" userId="S-1-5-21-1616320312-2655828719-4280963109-17749" providerId="AD"/>
      </p:ext>
    </p:extLst>
  </p:cmAuthor>
  <p:cmAuthor id="2" name="DORIAN CAVAILLE" initials="DC" lastIdx="38" clrIdx="1">
    <p:extLst>
      <p:ext uri="{19B8F6BF-5375-455C-9EA6-DF929625EA0E}">
        <p15:presenceInfo xmlns:p15="http://schemas.microsoft.com/office/powerpoint/2012/main" userId="S-1-5-21-1616320312-2655828719-4280963109-82550" providerId="AD"/>
      </p:ext>
    </p:extLst>
  </p:cmAuthor>
  <p:cmAuthor id="3" name="ALEXANDRE ASSEO" initials="AA" lastIdx="17" clrIdx="2">
    <p:extLst>
      <p:ext uri="{19B8F6BF-5375-455C-9EA6-DF929625EA0E}">
        <p15:presenceInfo xmlns:p15="http://schemas.microsoft.com/office/powerpoint/2012/main" userId="S-1-5-21-1616320312-2655828719-4280963109-794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B357"/>
    <a:srgbClr val="E8E8EA"/>
    <a:srgbClr val="83C937"/>
    <a:srgbClr val="225E2F"/>
    <a:srgbClr val="DEEAF6"/>
    <a:srgbClr val="C0D5F6"/>
    <a:srgbClr val="B6B6FF"/>
    <a:srgbClr val="FFC000"/>
    <a:srgbClr val="8EA9DB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66" autoAdjust="0"/>
    <p:restoredTop sz="94660"/>
  </p:normalViewPr>
  <p:slideViewPr>
    <p:cSldViewPr showGuides="1">
      <p:cViewPr varScale="1">
        <p:scale>
          <a:sx n="152" d="100"/>
          <a:sy n="152" d="100"/>
        </p:scale>
        <p:origin x="372" y="132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2748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60" cy="496332"/>
          </a:xfrm>
          <a:prstGeom prst="rect">
            <a:avLst/>
          </a:prstGeom>
        </p:spPr>
        <p:txBody>
          <a:bodyPr vert="horz" lIns="95552" tIns="47777" rIns="95552" bIns="47777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60" cy="496332"/>
          </a:xfrm>
          <a:prstGeom prst="rect">
            <a:avLst/>
          </a:prstGeom>
        </p:spPr>
        <p:txBody>
          <a:bodyPr vert="horz" lIns="95552" tIns="47777" rIns="95552" bIns="47777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02/01/2025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2" tIns="47777" rIns="95552" bIns="47777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52" tIns="47777" rIns="95552" bIns="47777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60" cy="496332"/>
          </a:xfrm>
          <a:prstGeom prst="rect">
            <a:avLst/>
          </a:prstGeom>
        </p:spPr>
        <p:txBody>
          <a:bodyPr vert="horz" lIns="95552" tIns="47777" rIns="95552" bIns="47777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60" cy="496332"/>
          </a:xfrm>
          <a:prstGeom prst="rect">
            <a:avLst/>
          </a:prstGeom>
        </p:spPr>
        <p:txBody>
          <a:bodyPr vert="horz" lIns="95552" tIns="47777" rIns="95552" bIns="47777" rtlCol="0" anchor="b"/>
          <a:lstStyle>
            <a:lvl1pPr algn="r">
              <a:defRPr sz="13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20/10/2022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240000" cy="900000"/>
          </a:xfrm>
        </p:spPr>
        <p:txBody>
          <a:bodyPr anchor="b" anchorCtr="0"/>
          <a:lstStyle>
            <a:lvl1pPr>
              <a:defRPr sz="1150"/>
            </a:lvl1pPr>
          </a:lstStyle>
          <a:p>
            <a:r>
              <a:rPr lang="fr-FR" b="1" dirty="0" smtClean="0"/>
              <a:t>Division des personnels administratifs techniques sociaux et de santé</a:t>
            </a:r>
            <a:endParaRPr lang="fr-FR" b="1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C30FD0E-4091-7947-B2D3-D2B7AE5FDF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330" y="267494"/>
            <a:ext cx="3168352" cy="392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/>
            </a:lvl1pPr>
          </a:lstStyle>
          <a:p>
            <a:pPr algn="r"/>
            <a:r>
              <a:rPr lang="fr-FR" cap="all" dirty="0" smtClean="0"/>
              <a:t>09/2024</a:t>
            </a:r>
            <a:endParaRPr lang="fr-FR" cap="all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b="1" dirty="0" smtClean="0"/>
              <a:t>Division des personnels administratifs techniques sociaux et de santé</a:t>
            </a:r>
            <a:endParaRPr lang="fr-FR" b="1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46" y="180000"/>
            <a:ext cx="1946408" cy="195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04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 smtClean="0"/>
              <a:t>20/10/2022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b="1" dirty="0" smtClean="0"/>
              <a:t>Division des personnels administratifs techniques sociaux et de santé</a:t>
            </a:r>
            <a:endParaRPr lang="fr-FR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6"/>
          <p:cNvSpPr txBox="1">
            <a:spLocks/>
          </p:cNvSpPr>
          <p:nvPr userDrawn="1"/>
        </p:nvSpPr>
        <p:spPr bwMode="gray">
          <a:xfrm>
            <a:off x="3312000" y="180000"/>
            <a:ext cx="54720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44000" indent="-144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sz="10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endParaRPr lang="fr-FR" sz="750" dirty="0"/>
          </a:p>
        </p:txBody>
      </p:sp>
      <p:sp>
        <p:nvSpPr>
          <p:cNvPr id="12" name="Espace réservé du texte 9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464400" y="3324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641030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15566"/>
            <a:ext cx="9144000" cy="4228834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 smtClean="0"/>
              <a:t>20/10/2022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b="1" dirty="0" smtClean="0"/>
              <a:t>Division des personnels administratifs techniques sociaux et de santé</a:t>
            </a:r>
            <a:endParaRPr lang="fr-FR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859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 smtClean="0"/>
              <a:t>20/10/2022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b="1" dirty="0" smtClean="0"/>
              <a:t>Division des personnels administratifs techniques sociaux et de santé</a:t>
            </a:r>
            <a:endParaRPr lang="fr-FR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59" y="107671"/>
            <a:ext cx="516337" cy="519863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fr-FR" cap="all" smtClean="0"/>
              <a:t>20/10/2022</a:t>
            </a:r>
            <a:endParaRPr lang="fr-FR" cap="all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b="1" dirty="0" smtClean="0"/>
              <a:t>Division des personnels administratifs techniques sociaux et de santé</a:t>
            </a:r>
            <a:endParaRPr lang="fr-FR" b="1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2" r:id="rId2"/>
    <p:sldLayoutId id="2147483810" r:id="rId3"/>
    <p:sldLayoutId id="2147483811" r:id="rId4"/>
    <p:sldLayoutId id="2147483809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demarches-paris.colibris.education.gouv.fr/temps-partiels/rh-dep-demande-de-temps-partiel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hyperlink" Target="mailto:dsi-assistance@ac-paris.f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lto:dsi-assistance@ac-paris.fr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si-assistance@ac-paris.fr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endParaRPr lang="fr-FR" sz="2400" dirty="0" smtClean="0">
              <a:latin typeface="Marianne" panose="02000000000000000000" pitchFamily="2" charset="0"/>
            </a:endParaRPr>
          </a:p>
          <a:p>
            <a:pPr algn="ctr"/>
            <a:r>
              <a:rPr lang="fr-FR" sz="2400" dirty="0" smtClean="0">
                <a:latin typeface="Marianne" panose="02000000000000000000" pitchFamily="2" charset="0"/>
              </a:rPr>
              <a:t>Votre </a:t>
            </a:r>
            <a:r>
              <a:rPr lang="fr-FR" sz="2400" dirty="0">
                <a:latin typeface="Marianne" panose="02000000000000000000" pitchFamily="2" charset="0"/>
              </a:rPr>
              <a:t>demande de </a:t>
            </a:r>
            <a:r>
              <a:rPr lang="fr-FR" sz="2400" dirty="0" smtClean="0">
                <a:latin typeface="Marianne" panose="02000000000000000000" pitchFamily="2" charset="0"/>
              </a:rPr>
              <a:t>temps partiel	</a:t>
            </a:r>
            <a:endParaRPr lang="fr-FR" sz="2400" dirty="0">
              <a:latin typeface="Marianne" panose="02000000000000000000" pitchFamily="2" charset="0"/>
            </a:endParaRPr>
          </a:p>
          <a:p>
            <a:pPr algn="ctr"/>
            <a:r>
              <a:rPr lang="fr-FR" sz="1800" dirty="0" smtClean="0">
                <a:solidFill>
                  <a:srgbClr val="0070C0"/>
                </a:solidFill>
                <a:latin typeface="Marianne" panose="02000000000000000000" pitchFamily="2" charset="0"/>
              </a:rPr>
              <a:t>ENSEIGNANTS DU </a:t>
            </a:r>
            <a:r>
              <a:rPr lang="fr-FR" sz="1800" dirty="0" err="1" smtClean="0">
                <a:solidFill>
                  <a:srgbClr val="0070C0"/>
                </a:solidFill>
                <a:latin typeface="Marianne" panose="02000000000000000000" pitchFamily="2" charset="0"/>
              </a:rPr>
              <a:t>PRIVé</a:t>
            </a:r>
            <a:r>
              <a:rPr lang="fr-FR" sz="1800" dirty="0" smtClean="0">
                <a:solidFill>
                  <a:srgbClr val="0070C0"/>
                </a:solidFill>
                <a:latin typeface="Marianne" panose="02000000000000000000" pitchFamily="2" charset="0"/>
              </a:rPr>
              <a:t> DE L’académie de paris</a:t>
            </a:r>
            <a:r>
              <a:rPr lang="fr-FR" sz="2400" dirty="0">
                <a:latin typeface="Marianne" panose="02000000000000000000" pitchFamily="2" charset="0"/>
              </a:rPr>
              <a:t> </a:t>
            </a:r>
          </a:p>
          <a:p>
            <a:r>
              <a:rPr lang="fr-FR" sz="2400" dirty="0">
                <a:latin typeface="Marianne" panose="02000000000000000000" pitchFamily="2" charset="0"/>
              </a:rPr>
              <a:t>  </a:t>
            </a:r>
            <a:endParaRPr lang="fr-FR" sz="2800" dirty="0">
              <a:latin typeface="Marianne" panose="02000000000000000000" pitchFamily="2" charset="0"/>
            </a:endParaRPr>
          </a:p>
          <a:p>
            <a:pPr algn="ctr"/>
            <a:r>
              <a:rPr lang="fr-FR" sz="2800" dirty="0">
                <a:latin typeface="Marianne" panose="02000000000000000000" pitchFamily="2" charset="0"/>
              </a:rPr>
              <a:t>Guide pratique</a:t>
            </a:r>
          </a:p>
          <a:p>
            <a:endParaRPr lang="fr-FR" dirty="0">
              <a:latin typeface="Marianne" panose="02000000000000000000" pitchFamily="2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Division </a:t>
            </a:r>
            <a:r>
              <a:rPr lang="fr-FR" dirty="0" smtClean="0"/>
              <a:t>des personnels enseignants du privé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597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359532" y="2103408"/>
            <a:ext cx="8352928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 smtClean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Les demandes d’autorisation d’exercice en temps partiel pour les personnels enseignants du privé de l’Académie de Paris évoluent et se dématérialise.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400" dirty="0" smtClean="0"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 smtClean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Vous trouvez le détail des modalités dans la circulaire relative aux modalités de service.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2112963" y="3105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5904000" cy="360000"/>
          </a:xfrm>
        </p:spPr>
        <p:txBody>
          <a:bodyPr/>
          <a:lstStyle/>
          <a:p>
            <a:r>
              <a:rPr lang="fr-FR" dirty="0"/>
              <a:t>Division </a:t>
            </a:r>
            <a:r>
              <a:rPr lang="fr-FR" dirty="0" smtClean="0"/>
              <a:t>des personnels enseignants du privé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065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rc 40"/>
          <p:cNvSpPr>
            <a:spLocks noChangeAspect="1"/>
          </p:cNvSpPr>
          <p:nvPr/>
        </p:nvSpPr>
        <p:spPr>
          <a:xfrm rot="5400000" flipV="1">
            <a:off x="5312227" y="2306927"/>
            <a:ext cx="1208418" cy="1268733"/>
          </a:xfrm>
          <a:prstGeom prst="arc">
            <a:avLst>
              <a:gd name="adj1" fmla="val 16200000"/>
              <a:gd name="adj2" fmla="val 5378850"/>
            </a:avLst>
          </a:prstGeom>
          <a:ln w="38100">
            <a:solidFill>
              <a:srgbClr val="0AB3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fr-FR">
              <a:latin typeface="Marianne" panose="02000000000000000000" pitchFamily="2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2AA037F0-0F18-4A22-BE3E-B59C53437C32}"/>
              </a:ext>
            </a:extLst>
          </p:cNvPr>
          <p:cNvSpPr>
            <a:spLocks noChangeAspect="1"/>
          </p:cNvSpPr>
          <p:nvPr/>
        </p:nvSpPr>
        <p:spPr bwMode="auto">
          <a:xfrm>
            <a:off x="6085036" y="2317636"/>
            <a:ext cx="840159" cy="840159"/>
          </a:xfrm>
          <a:prstGeom prst="ellipse">
            <a:avLst/>
          </a:prstGeom>
          <a:solidFill>
            <a:srgbClr val="F2F2F2"/>
          </a:solidFill>
          <a:ln w="38100">
            <a:solidFill>
              <a:srgbClr val="0AB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>
              <a:latin typeface="Marianne" panose="02000000000000000000" pitchFamily="2" charset="0"/>
            </a:endParaRPr>
          </a:p>
        </p:txBody>
      </p:sp>
      <p:sp>
        <p:nvSpPr>
          <p:cNvPr id="33" name="Zone de texte 22"/>
          <p:cNvSpPr txBox="1"/>
          <p:nvPr/>
        </p:nvSpPr>
        <p:spPr>
          <a:xfrm>
            <a:off x="427121" y="1002539"/>
            <a:ext cx="1714967" cy="68544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400" b="1" dirty="0">
                <a:solidFill>
                  <a:srgbClr val="ED7D31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fr-FR" sz="1400" b="1" dirty="0" smtClean="0">
                <a:solidFill>
                  <a:srgbClr val="ED7D31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Compléter</a:t>
            </a:r>
            <a:endParaRPr lang="fr-FR" sz="1400" dirty="0"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200" dirty="0" smtClean="0"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 formulaire en ligne</a:t>
            </a:r>
            <a:endParaRPr lang="fr-FR" sz="1200" dirty="0"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Arc 33"/>
          <p:cNvSpPr>
            <a:spLocks noChangeAspect="1"/>
          </p:cNvSpPr>
          <p:nvPr/>
        </p:nvSpPr>
        <p:spPr>
          <a:xfrm rot="16200000">
            <a:off x="1305471" y="1972191"/>
            <a:ext cx="1209437" cy="1269759"/>
          </a:xfrm>
          <a:prstGeom prst="arc">
            <a:avLst>
              <a:gd name="adj1" fmla="val 16200000"/>
              <a:gd name="adj2" fmla="val 537885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fr-FR">
              <a:latin typeface="Marianne" panose="02000000000000000000" pitchFamily="2" charset="0"/>
            </a:endParaRPr>
          </a:p>
        </p:txBody>
      </p:sp>
      <p:sp>
        <p:nvSpPr>
          <p:cNvPr id="39" name="Arc 38"/>
          <p:cNvSpPr>
            <a:spLocks noChangeAspect="1"/>
          </p:cNvSpPr>
          <p:nvPr/>
        </p:nvSpPr>
        <p:spPr>
          <a:xfrm rot="5400000" flipV="1">
            <a:off x="2615805" y="2341286"/>
            <a:ext cx="1208418" cy="1268733"/>
          </a:xfrm>
          <a:prstGeom prst="arc">
            <a:avLst>
              <a:gd name="adj1" fmla="val 16200000"/>
              <a:gd name="adj2" fmla="val 537885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fr-FR" dirty="0">
              <a:latin typeface="Marianne" panose="02000000000000000000" pitchFamily="2" charset="0"/>
            </a:endParaRPr>
          </a:p>
        </p:txBody>
      </p:sp>
      <p:sp>
        <p:nvSpPr>
          <p:cNvPr id="40" name="Arc 39"/>
          <p:cNvSpPr>
            <a:spLocks noChangeAspect="1"/>
          </p:cNvSpPr>
          <p:nvPr/>
        </p:nvSpPr>
        <p:spPr>
          <a:xfrm rot="16200000">
            <a:off x="3925114" y="1953534"/>
            <a:ext cx="1208418" cy="1268733"/>
          </a:xfrm>
          <a:prstGeom prst="arc">
            <a:avLst>
              <a:gd name="adj1" fmla="val 16200000"/>
              <a:gd name="adj2" fmla="val 537885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fr-FR">
              <a:latin typeface="Marianne" panose="02000000000000000000" pitchFamily="2" charset="0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2AA037F0-0F18-4A22-BE3E-B59C53437C32}"/>
              </a:ext>
            </a:extLst>
          </p:cNvPr>
          <p:cNvSpPr>
            <a:spLocks noChangeAspect="1"/>
          </p:cNvSpPr>
          <p:nvPr/>
        </p:nvSpPr>
        <p:spPr bwMode="auto">
          <a:xfrm>
            <a:off x="865068" y="2317636"/>
            <a:ext cx="840159" cy="840159"/>
          </a:xfrm>
          <a:prstGeom prst="ellipse">
            <a:avLst/>
          </a:prstGeom>
          <a:solidFill>
            <a:srgbClr val="F2F2F2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>
              <a:latin typeface="Marianne" panose="02000000000000000000" pitchFamily="2" charset="0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2AA037F0-0F18-4A22-BE3E-B59C53437C32}"/>
              </a:ext>
            </a:extLst>
          </p:cNvPr>
          <p:cNvSpPr>
            <a:spLocks noChangeAspect="1"/>
          </p:cNvSpPr>
          <p:nvPr/>
        </p:nvSpPr>
        <p:spPr bwMode="auto">
          <a:xfrm>
            <a:off x="2170060" y="2317636"/>
            <a:ext cx="840159" cy="840159"/>
          </a:xfrm>
          <a:prstGeom prst="ellipse">
            <a:avLst/>
          </a:prstGeom>
          <a:solidFill>
            <a:srgbClr val="F2F2F2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>
              <a:latin typeface="Marianne" panose="02000000000000000000" pitchFamily="2" charset="0"/>
            </a:endParaRPr>
          </a:p>
        </p:txBody>
      </p:sp>
      <p:sp>
        <p:nvSpPr>
          <p:cNvPr id="44" name="Zone de texte 24"/>
          <p:cNvSpPr txBox="1"/>
          <p:nvPr/>
        </p:nvSpPr>
        <p:spPr>
          <a:xfrm>
            <a:off x="3109741" y="1002539"/>
            <a:ext cx="1570427" cy="68544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400" b="1" dirty="0">
                <a:solidFill>
                  <a:srgbClr val="0070C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fr-FR" sz="1400" b="1" dirty="0" smtClean="0">
                <a:solidFill>
                  <a:srgbClr val="0070C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Etude</a:t>
            </a:r>
            <a:endParaRPr lang="fr-FR" sz="1400" dirty="0"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200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fr-FR" sz="1200" dirty="0" smtClean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</a:t>
            </a:r>
            <a:r>
              <a:rPr lang="fr-FR" sz="1200" dirty="0" smtClean="0"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demande par les services de gestion</a:t>
            </a: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2AA037F0-0F18-4A22-BE3E-B59C53437C32}"/>
              </a:ext>
            </a:extLst>
          </p:cNvPr>
          <p:cNvSpPr>
            <a:spLocks noChangeAspect="1"/>
          </p:cNvSpPr>
          <p:nvPr/>
        </p:nvSpPr>
        <p:spPr bwMode="auto">
          <a:xfrm>
            <a:off x="3475052" y="2317636"/>
            <a:ext cx="840159" cy="840159"/>
          </a:xfrm>
          <a:prstGeom prst="ellipse">
            <a:avLst/>
          </a:prstGeom>
          <a:solidFill>
            <a:srgbClr val="F2F2F2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>
              <a:latin typeface="Marianne" panose="02000000000000000000" pitchFamily="2" charset="0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2AA037F0-0F18-4A22-BE3E-B59C53437C32}"/>
              </a:ext>
            </a:extLst>
          </p:cNvPr>
          <p:cNvSpPr>
            <a:spLocks noChangeAspect="1"/>
          </p:cNvSpPr>
          <p:nvPr/>
        </p:nvSpPr>
        <p:spPr bwMode="auto">
          <a:xfrm>
            <a:off x="4780044" y="2317636"/>
            <a:ext cx="840159" cy="840159"/>
          </a:xfrm>
          <a:prstGeom prst="ellipse">
            <a:avLst/>
          </a:prstGeom>
          <a:solidFill>
            <a:srgbClr val="F2F2F2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>
              <a:latin typeface="Marianne" panose="02000000000000000000" pitchFamily="2" charset="0"/>
            </a:endParaRPr>
          </a:p>
        </p:txBody>
      </p:sp>
      <p:sp>
        <p:nvSpPr>
          <p:cNvPr id="48" name="Zone de texte 25"/>
          <p:cNvSpPr txBox="1"/>
          <p:nvPr/>
        </p:nvSpPr>
        <p:spPr>
          <a:xfrm>
            <a:off x="5755265" y="3497151"/>
            <a:ext cx="1531400" cy="73025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fr-FR" sz="1400" b="1" dirty="0">
                <a:solidFill>
                  <a:srgbClr val="00B05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fr-FR" sz="1400" b="1" dirty="0" smtClean="0">
                <a:solidFill>
                  <a:srgbClr val="00B05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Réponse</a:t>
            </a:r>
          </a:p>
          <a:p>
            <a:pPr algn="ctr">
              <a:lnSpc>
                <a:spcPct val="107000"/>
              </a:lnSpc>
            </a:pPr>
            <a:r>
              <a:rPr lang="fr-FR" sz="12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à votre </a:t>
            </a:r>
            <a:r>
              <a:rPr lang="fr-FR" sz="1200" dirty="0" smtClean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demande</a:t>
            </a:r>
            <a:endParaRPr lang="fr-FR" sz="1200" dirty="0"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Zone de texte 23"/>
          <p:cNvSpPr txBox="1"/>
          <p:nvPr/>
        </p:nvSpPr>
        <p:spPr>
          <a:xfrm>
            <a:off x="1945510" y="3497151"/>
            <a:ext cx="1529542" cy="73025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400" b="1" dirty="0">
                <a:solidFill>
                  <a:srgbClr val="ED7D31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fr-FR" sz="1400" b="1" dirty="0" smtClean="0">
                <a:solidFill>
                  <a:srgbClr val="ED7D31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Avis ou information</a:t>
            </a:r>
            <a:endParaRPr lang="fr-FR" sz="1400" dirty="0"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2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fr-FR" sz="1200" dirty="0" smtClean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 votre supérieur hiérarchique</a:t>
            </a:r>
            <a:endParaRPr lang="fr-FR" sz="800" i="1" dirty="0"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0" name="Imag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48" y="2517107"/>
            <a:ext cx="468000" cy="468000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140" y="2517107"/>
            <a:ext cx="468000" cy="468000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501" y="2517107"/>
            <a:ext cx="468000" cy="468000"/>
          </a:xfrm>
          <a:prstGeom prst="rect">
            <a:avLst/>
          </a:prstGeom>
        </p:spPr>
      </p:pic>
      <p:sp>
        <p:nvSpPr>
          <p:cNvPr id="54" name="Zone de texte 27"/>
          <p:cNvSpPr txBox="1"/>
          <p:nvPr/>
        </p:nvSpPr>
        <p:spPr>
          <a:xfrm>
            <a:off x="4142713" y="3497151"/>
            <a:ext cx="1692982" cy="5403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400" b="1" dirty="0">
                <a:solidFill>
                  <a:srgbClr val="0070C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fr-FR" sz="1400" b="1" dirty="0" smtClean="0">
                <a:solidFill>
                  <a:srgbClr val="0070C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1400" b="1" dirty="0" smtClean="0">
                <a:solidFill>
                  <a:srgbClr val="0070C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Traitement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2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sz="1200" dirty="0" smtClean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ar la Division des personnels enseignants du privé</a:t>
            </a:r>
            <a:endParaRPr lang="fr-FR" sz="1200" dirty="0"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5" name="Imag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713" y="2517107"/>
            <a:ext cx="468000" cy="468000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277" y="2466996"/>
            <a:ext cx="493995" cy="493995"/>
          </a:xfrm>
          <a:prstGeom prst="rect">
            <a:avLst/>
          </a:prstGeom>
        </p:spPr>
      </p:pic>
      <p:sp>
        <p:nvSpPr>
          <p:cNvPr id="24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5904000" cy="360000"/>
          </a:xfrm>
        </p:spPr>
        <p:txBody>
          <a:bodyPr/>
          <a:lstStyle/>
          <a:p>
            <a:r>
              <a:rPr lang="fr-FR" dirty="0"/>
              <a:t>Division </a:t>
            </a:r>
            <a:r>
              <a:rPr lang="fr-FR" dirty="0" smtClean="0"/>
              <a:t>des personnels enseignants du privé</a:t>
            </a:r>
            <a:endParaRPr lang="fr-FR" dirty="0"/>
          </a:p>
        </p:txBody>
      </p:sp>
      <p:sp>
        <p:nvSpPr>
          <p:cNvPr id="25" name="Titre 3"/>
          <p:cNvSpPr/>
          <p:nvPr/>
        </p:nvSpPr>
        <p:spPr>
          <a:xfrm>
            <a:off x="1399680" y="192960"/>
            <a:ext cx="7582320" cy="34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000" b="1" spc="-1" dirty="0" smtClean="0">
                <a:solidFill>
                  <a:srgbClr val="000000"/>
                </a:solidFill>
                <a:latin typeface="Marianne" panose="02000000000000000000" pitchFamily="2" charset="0"/>
              </a:rPr>
              <a:t>Les étapes de la démarche</a:t>
            </a:r>
            <a:endParaRPr lang="fr-FR" sz="2000" spc="-1" dirty="0">
              <a:latin typeface="Marianne" panose="02000000000000000000" pitchFamily="2" charset="0"/>
            </a:endParaRPr>
          </a:p>
        </p:txBody>
      </p:sp>
      <p:sp>
        <p:nvSpPr>
          <p:cNvPr id="26" name="Rectangle 70"/>
          <p:cNvSpPr/>
          <p:nvPr/>
        </p:nvSpPr>
        <p:spPr>
          <a:xfrm>
            <a:off x="970782" y="166001"/>
            <a:ext cx="287640" cy="287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400" spc="-1" dirty="0">
                <a:solidFill>
                  <a:srgbClr val="FFFFFF"/>
                </a:solidFill>
                <a:latin typeface="Marianne" panose="02000000000000000000" pitchFamily="2" charset="0"/>
              </a:rPr>
              <a:t>1</a:t>
            </a:r>
            <a:endParaRPr lang="fr-FR" sz="1400" b="0" strike="noStrike" spc="-1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035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393026" y="771550"/>
            <a:ext cx="835543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Depuis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Arena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: en sélectionnant l’onglet « Enquêtes et Pilotage»,  choisir « Colibris – Portail des démarches » puis dans l’onglet « Personnels BIATPSS », dans la catégorie « Gestion du temps de travail 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Depuis le lien : </a:t>
            </a:r>
            <a:r>
              <a:rPr lang="en-GB" sz="1400" u="sng" dirty="0">
                <a:solidFill>
                  <a:srgbClr val="0563C1"/>
                </a:solidFill>
                <a:latin typeface="Calibri" panose="020F0502020204030204" pitchFamily="34" charset="0"/>
                <a:hlinkClick r:id="rId2"/>
              </a:rPr>
              <a:t>https://demarches-paris.colibris.education.gouv.fr/temps-partiels/rh-dep-demande-de-temps-partiel/</a:t>
            </a:r>
            <a:r>
              <a:rPr lang="en-GB" sz="1400" dirty="0"/>
              <a:t> </a:t>
            </a:r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Une fois sur le portail Colibris, vous devez vous connecter (la connexion se réalise automatiquement avec vos identifiants de session et de l’intranet). La démarche apparaît sur la page d’accueil.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615" y="1779662"/>
            <a:ext cx="2328260" cy="86409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95536" y="4155926"/>
            <a:ext cx="8352928" cy="523220"/>
          </a:xfrm>
          <a:prstGeom prst="rect">
            <a:avLst/>
          </a:prstGeom>
          <a:solidFill>
            <a:srgbClr val="DEEAF6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540000" marR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0" i="0" u="none" strike="noStrike" cap="none" normalizeH="0" baseline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fr-FR" altLang="fr-FR" dirty="0" smtClean="0"/>
              <a:t>Si vous ne parvenez pas à vous connecter, rapprochez-vous de la DSI à </a:t>
            </a:r>
            <a:r>
              <a:rPr lang="fr-FR" altLang="fr-FR" dirty="0" smtClean="0">
                <a:hlinkClick r:id="rId4"/>
              </a:rPr>
              <a:t>dsi-assistance@ac-paris.fr</a:t>
            </a:r>
            <a:endParaRPr lang="fr-FR" altLang="fr-FR" dirty="0" smtClean="0"/>
          </a:p>
        </p:txBody>
      </p:sp>
      <p:pic>
        <p:nvPicPr>
          <p:cNvPr id="9" name="Image 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55536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2" name="Titre 3"/>
          <p:cNvSpPr/>
          <p:nvPr/>
        </p:nvSpPr>
        <p:spPr>
          <a:xfrm>
            <a:off x="1399680" y="192960"/>
            <a:ext cx="7582320" cy="34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000" b="1" spc="-1" dirty="0" smtClean="0">
                <a:solidFill>
                  <a:srgbClr val="000000"/>
                </a:solidFill>
                <a:latin typeface="Marianne" panose="02000000000000000000" pitchFamily="2" charset="0"/>
              </a:rPr>
              <a:t>Accéder au formulaire en ligne</a:t>
            </a:r>
            <a:endParaRPr lang="fr-FR" sz="2000" spc="-1" dirty="0">
              <a:latin typeface="Marianne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3026" y="771550"/>
            <a:ext cx="8355438" cy="338437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5904000" cy="360000"/>
          </a:xfrm>
        </p:spPr>
        <p:txBody>
          <a:bodyPr/>
          <a:lstStyle/>
          <a:p>
            <a:r>
              <a:rPr lang="fr-FR" dirty="0"/>
              <a:t>Division </a:t>
            </a:r>
            <a:r>
              <a:rPr lang="fr-FR" dirty="0" smtClean="0"/>
              <a:t>des personnels enseignants du privé</a:t>
            </a:r>
            <a:endParaRPr lang="fr-FR" dirty="0"/>
          </a:p>
        </p:txBody>
      </p:sp>
      <p:sp>
        <p:nvSpPr>
          <p:cNvPr id="11" name="Rectangle 70"/>
          <p:cNvSpPr/>
          <p:nvPr/>
        </p:nvSpPr>
        <p:spPr>
          <a:xfrm>
            <a:off x="970782" y="166001"/>
            <a:ext cx="287640" cy="287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400" spc="-1" dirty="0" smtClean="0">
                <a:solidFill>
                  <a:srgbClr val="FFFFFF"/>
                </a:solidFill>
                <a:latin typeface="Marianne" panose="02000000000000000000" pitchFamily="2" charset="0"/>
              </a:rPr>
              <a:t>2</a:t>
            </a:r>
            <a:endParaRPr lang="fr-FR" sz="1400" b="0" strike="noStrike" spc="-1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46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95536" y="4138078"/>
            <a:ext cx="8352928" cy="523220"/>
          </a:xfrm>
          <a:prstGeom prst="rect">
            <a:avLst/>
          </a:prstGeom>
          <a:solidFill>
            <a:srgbClr val="DEEAF6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540000" marR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0" i="0" u="none" strike="noStrike" cap="none" normalizeH="0" baseline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fr-FR" altLang="fr-FR" dirty="0" smtClean="0"/>
              <a:t>Si vous ne parvenez pas à vous connecter, rapprochez-vous de la DSI à </a:t>
            </a:r>
            <a:r>
              <a:rPr lang="fr-FR" altLang="fr-FR" dirty="0" smtClean="0">
                <a:hlinkClick r:id="rId2"/>
              </a:rPr>
              <a:t>dsi-assistance@ac-paris.fr</a:t>
            </a:r>
            <a:endParaRPr lang="fr-FR" altLang="fr-FR" dirty="0" smtClean="0"/>
          </a:p>
        </p:txBody>
      </p:sp>
      <p:pic>
        <p:nvPicPr>
          <p:cNvPr id="9" name="Imag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37688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2" name="Titre 3"/>
          <p:cNvSpPr/>
          <p:nvPr/>
        </p:nvSpPr>
        <p:spPr>
          <a:xfrm>
            <a:off x="1399680" y="192960"/>
            <a:ext cx="7582320" cy="34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000" b="1" spc="-1" dirty="0" smtClean="0">
                <a:solidFill>
                  <a:srgbClr val="000000"/>
                </a:solidFill>
                <a:latin typeface="Marianne" panose="02000000000000000000" pitchFamily="2" charset="0"/>
              </a:rPr>
              <a:t>Accéder au formulaire en ligne</a:t>
            </a:r>
            <a:endParaRPr lang="fr-FR" sz="2000" spc="-1" dirty="0">
              <a:latin typeface="Marianne" panose="02000000000000000000" pitchFamily="2" charset="0"/>
            </a:endParaRPr>
          </a:p>
        </p:txBody>
      </p:sp>
      <p:sp>
        <p:nvSpPr>
          <p:cNvPr id="13" name="Rectangle 70"/>
          <p:cNvSpPr/>
          <p:nvPr/>
        </p:nvSpPr>
        <p:spPr>
          <a:xfrm>
            <a:off x="970782" y="166001"/>
            <a:ext cx="287640" cy="287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400" spc="-1" dirty="0" smtClean="0">
                <a:solidFill>
                  <a:srgbClr val="FFFFFF"/>
                </a:solidFill>
                <a:latin typeface="Marianne" panose="02000000000000000000" pitchFamily="2" charset="0"/>
              </a:rPr>
              <a:t>2</a:t>
            </a:r>
            <a:endParaRPr lang="fr-FR" sz="1400" b="0" strike="noStrike" spc="-1" dirty="0">
              <a:latin typeface="Marianne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3026" y="771550"/>
            <a:ext cx="8355438" cy="338437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24" y="813756"/>
            <a:ext cx="5630044" cy="3299964"/>
          </a:xfrm>
          <a:prstGeom prst="rect">
            <a:avLst/>
          </a:prstGeom>
          <a:ln>
            <a:noFill/>
          </a:ln>
        </p:spPr>
      </p:pic>
      <p:sp>
        <p:nvSpPr>
          <p:cNvPr id="11" name="ZoneTexte 10"/>
          <p:cNvSpPr txBox="1"/>
          <p:nvPr/>
        </p:nvSpPr>
        <p:spPr>
          <a:xfrm>
            <a:off x="6145266" y="1635646"/>
            <a:ext cx="209074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1200" dirty="0" smtClean="0">
                <a:latin typeface="Marianne" panose="02000000000000000000" pitchFamily="2" charset="0"/>
                <a:cs typeface="Calibri" panose="020F0502020204030204" pitchFamily="34" charset="0"/>
              </a:rPr>
              <a:t>Choisissez « Académie de Paris » dans la liste déroulante.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 flipH="1">
            <a:off x="4139952" y="2139702"/>
            <a:ext cx="2005314" cy="1493004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5904000" cy="360000"/>
          </a:xfrm>
        </p:spPr>
        <p:txBody>
          <a:bodyPr/>
          <a:lstStyle/>
          <a:p>
            <a:r>
              <a:rPr lang="fr-FR" dirty="0"/>
              <a:t>Division </a:t>
            </a:r>
            <a:r>
              <a:rPr lang="fr-FR" dirty="0" smtClean="0"/>
              <a:t>des personnels enseignants du privé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147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4" y="817773"/>
            <a:ext cx="6441937" cy="3323667"/>
          </a:xfrm>
          <a:prstGeom prst="rect">
            <a:avLst/>
          </a:prstGeom>
          <a:ln>
            <a:noFill/>
          </a:ln>
        </p:spPr>
      </p:pic>
      <p:sp>
        <p:nvSpPr>
          <p:cNvPr id="6" name="ZoneTexte 5"/>
          <p:cNvSpPr txBox="1"/>
          <p:nvPr/>
        </p:nvSpPr>
        <p:spPr>
          <a:xfrm>
            <a:off x="395536" y="4155926"/>
            <a:ext cx="8352928" cy="523220"/>
          </a:xfrm>
          <a:prstGeom prst="rect">
            <a:avLst/>
          </a:prstGeom>
          <a:solidFill>
            <a:srgbClr val="DEEAF6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540000" marR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0" i="0" u="none" strike="noStrike" cap="none" normalizeH="0" baseline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fr-FR" altLang="fr-FR" dirty="0" smtClean="0"/>
              <a:t>Si vous ne parvenez pas à vous connecter, rapprochez-vous de la DSI à </a:t>
            </a:r>
            <a:r>
              <a:rPr lang="fr-FR" altLang="fr-FR" dirty="0" smtClean="0">
                <a:hlinkClick r:id="rId3"/>
              </a:rPr>
              <a:t>dsi-assistance@ac-paris.fr</a:t>
            </a:r>
            <a:endParaRPr lang="fr-FR" altLang="fr-FR" dirty="0" smtClean="0"/>
          </a:p>
        </p:txBody>
      </p:sp>
      <p:pic>
        <p:nvPicPr>
          <p:cNvPr id="9" name="Image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55536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12" name="Titre 3"/>
          <p:cNvSpPr/>
          <p:nvPr/>
        </p:nvSpPr>
        <p:spPr>
          <a:xfrm>
            <a:off x="1399680" y="192960"/>
            <a:ext cx="7582320" cy="34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000" b="1" spc="-1" dirty="0" smtClean="0">
                <a:solidFill>
                  <a:srgbClr val="000000"/>
                </a:solidFill>
                <a:latin typeface="Marianne" panose="02000000000000000000" pitchFamily="2" charset="0"/>
              </a:rPr>
              <a:t>Accéder au formulaire en ligne</a:t>
            </a:r>
            <a:endParaRPr lang="fr-FR" sz="2000" spc="-1" dirty="0">
              <a:latin typeface="Marianne" panose="02000000000000000000" pitchFamily="2" charset="0"/>
            </a:endParaRPr>
          </a:p>
        </p:txBody>
      </p:sp>
      <p:sp>
        <p:nvSpPr>
          <p:cNvPr id="13" name="Rectangle 70"/>
          <p:cNvSpPr/>
          <p:nvPr/>
        </p:nvSpPr>
        <p:spPr>
          <a:xfrm>
            <a:off x="970782" y="166001"/>
            <a:ext cx="287640" cy="287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400" spc="-1" dirty="0" smtClean="0">
                <a:solidFill>
                  <a:srgbClr val="FFFFFF"/>
                </a:solidFill>
                <a:latin typeface="Marianne" panose="02000000000000000000" pitchFamily="2" charset="0"/>
              </a:rPr>
              <a:t>2</a:t>
            </a:r>
            <a:endParaRPr lang="fr-FR" sz="1400" b="0" strike="noStrike" spc="-1" dirty="0">
              <a:latin typeface="Marianne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3026" y="771550"/>
            <a:ext cx="8355438" cy="338437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ZoneTexte 10"/>
          <p:cNvSpPr txBox="1"/>
          <p:nvPr/>
        </p:nvSpPr>
        <p:spPr>
          <a:xfrm>
            <a:off x="6145266" y="1635646"/>
            <a:ext cx="209074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1200" dirty="0">
                <a:latin typeface="Marianne" panose="02000000000000000000" pitchFamily="2" charset="0"/>
                <a:cs typeface="Calibri" panose="020F0502020204030204" pitchFamily="34" charset="0"/>
              </a:rPr>
              <a:t>Entrez votre identifiant et votre mot de passe académique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 flipH="1">
            <a:off x="5868144" y="2139702"/>
            <a:ext cx="277122" cy="792088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>
            <a:off x="5940152" y="2147543"/>
            <a:ext cx="205114" cy="1019037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5904000" cy="360000"/>
          </a:xfrm>
        </p:spPr>
        <p:txBody>
          <a:bodyPr/>
          <a:lstStyle/>
          <a:p>
            <a:r>
              <a:rPr lang="fr-FR" dirty="0"/>
              <a:t>Division </a:t>
            </a:r>
            <a:r>
              <a:rPr lang="fr-FR" dirty="0" smtClean="0"/>
              <a:t>des personnels enseignants du privé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564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394662" y="1804630"/>
            <a:ext cx="83529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fr-FR" sz="1400" dirty="0">
                <a:latin typeface="Marianne" panose="02000000000000000000" pitchFamily="2" charset="0"/>
                <a:cs typeface="Calibri" panose="020F0502020204030204" pitchFamily="34" charset="0"/>
              </a:rPr>
              <a:t>Une fois votre demande validée, votre supérieur hiérarchique recevra un courriel automatique l’informant de votre </a:t>
            </a:r>
            <a:r>
              <a:rPr lang="fr-FR" sz="1400" dirty="0" smtClean="0">
                <a:latin typeface="Marianne" panose="02000000000000000000" pitchFamily="2" charset="0"/>
                <a:cs typeface="Calibri" panose="020F0502020204030204" pitchFamily="34" charset="0"/>
              </a:rPr>
              <a:t>démarche et émettra un </a:t>
            </a:r>
            <a:r>
              <a:rPr lang="fr-FR" sz="1400" dirty="0">
                <a:latin typeface="Marianne" panose="02000000000000000000" pitchFamily="2" charset="0"/>
                <a:cs typeface="Calibri" panose="020F0502020204030204" pitchFamily="34" charset="0"/>
              </a:rPr>
              <a:t>avis et </a:t>
            </a:r>
            <a:r>
              <a:rPr lang="fr-FR" sz="1400" dirty="0" smtClean="0">
                <a:latin typeface="Marianne" panose="02000000000000000000" pitchFamily="2" charset="0"/>
                <a:cs typeface="Calibri" panose="020F0502020204030204" pitchFamily="34" charset="0"/>
              </a:rPr>
              <a:t>pourra éventuellement </a:t>
            </a:r>
            <a:r>
              <a:rPr lang="fr-FR" sz="1400" dirty="0">
                <a:latin typeface="Marianne" panose="02000000000000000000" pitchFamily="2" charset="0"/>
                <a:cs typeface="Calibri" panose="020F0502020204030204" pitchFamily="34" charset="0"/>
              </a:rPr>
              <a:t>vous demander de compléter votre demande.</a:t>
            </a:r>
          </a:p>
          <a:p>
            <a:pPr>
              <a:spcAft>
                <a:spcPts val="1800"/>
              </a:spcAft>
            </a:pPr>
            <a:r>
              <a:rPr lang="fr-FR" sz="1400" dirty="0" smtClean="0">
                <a:latin typeface="Marianne" panose="02000000000000000000" pitchFamily="2" charset="0"/>
                <a:cs typeface="Calibri" panose="020F0502020204030204" pitchFamily="34" charset="0"/>
              </a:rPr>
              <a:t>En </a:t>
            </a:r>
            <a:r>
              <a:rPr lang="fr-FR" sz="1400" dirty="0">
                <a:latin typeface="Marianne" panose="02000000000000000000" pitchFamily="2" charset="0"/>
                <a:cs typeface="Calibri" panose="020F0502020204030204" pitchFamily="34" charset="0"/>
              </a:rPr>
              <a:t>cas de décision</a:t>
            </a:r>
            <a:r>
              <a:rPr lang="fr-FR" sz="1400" b="1" dirty="0">
                <a:latin typeface="Marianne" panose="02000000000000000000" pitchFamily="2" charset="0"/>
                <a:cs typeface="Calibri" panose="020F0502020204030204" pitchFamily="34" charset="0"/>
              </a:rPr>
              <a:t> </a:t>
            </a:r>
            <a:r>
              <a:rPr lang="fr-FR" sz="1400" dirty="0">
                <a:latin typeface="Marianne" panose="02000000000000000000" pitchFamily="2" charset="0"/>
                <a:cs typeface="Calibri" panose="020F0502020204030204" pitchFamily="34" charset="0"/>
              </a:rPr>
              <a:t>favorable, </a:t>
            </a:r>
            <a:r>
              <a:rPr lang="fr-FR" sz="1400" dirty="0" smtClean="0">
                <a:latin typeface="Marianne" panose="02000000000000000000" pitchFamily="2" charset="0"/>
                <a:cs typeface="Calibri" panose="020F0502020204030204" pitchFamily="34" charset="0"/>
              </a:rPr>
              <a:t>la DEP éditera </a:t>
            </a:r>
            <a:r>
              <a:rPr lang="fr-FR" sz="1400" dirty="0">
                <a:latin typeface="Marianne" panose="02000000000000000000" pitchFamily="2" charset="0"/>
                <a:cs typeface="Calibri" panose="020F0502020204030204" pitchFamily="34" charset="0"/>
              </a:rPr>
              <a:t>votre </a:t>
            </a:r>
            <a:r>
              <a:rPr lang="fr-FR" sz="1400" b="1" dirty="0" smtClean="0">
                <a:latin typeface="Marianne" panose="02000000000000000000" pitchFamily="2" charset="0"/>
                <a:cs typeface="Calibri" panose="020F0502020204030204" pitchFamily="34" charset="0"/>
              </a:rPr>
              <a:t>arrêté de temps partiel </a:t>
            </a:r>
            <a:r>
              <a:rPr lang="fr-FR" sz="1400" dirty="0" smtClean="0">
                <a:latin typeface="Marianne" panose="02000000000000000000" pitchFamily="2" charset="0"/>
                <a:cs typeface="Calibri" panose="020F0502020204030204" pitchFamily="34" charset="0"/>
              </a:rPr>
              <a:t>qui </a:t>
            </a:r>
            <a:r>
              <a:rPr lang="fr-FR" sz="1400" dirty="0">
                <a:latin typeface="Marianne" panose="02000000000000000000" pitchFamily="2" charset="0"/>
                <a:cs typeface="Calibri" panose="020F0502020204030204" pitchFamily="34" charset="0"/>
              </a:rPr>
              <a:t>vous parviendra automatiquement par courriel</a:t>
            </a:r>
            <a:r>
              <a:rPr lang="fr-FR" sz="1400" dirty="0" smtClean="0">
                <a:latin typeface="Marianne" panose="02000000000000000000" pitchFamily="2" charset="0"/>
                <a:cs typeface="Calibri" panose="020F0502020204030204" pitchFamily="34" charset="0"/>
              </a:rPr>
              <a:t>. Vous pourrez exercer à temps partiel à partir de la date indiquée sur l’autorisation.</a:t>
            </a:r>
          </a:p>
          <a:p>
            <a:pPr>
              <a:spcAft>
                <a:spcPts val="1800"/>
              </a:spcAft>
            </a:pPr>
            <a:r>
              <a:rPr lang="fr-FR" sz="1400" dirty="0" smtClean="0">
                <a:latin typeface="Marianne" panose="02000000000000000000" pitchFamily="2" charset="0"/>
                <a:cs typeface="Calibri" panose="020F0502020204030204" pitchFamily="34" charset="0"/>
              </a:rPr>
              <a:t>En </a:t>
            </a:r>
            <a:r>
              <a:rPr lang="fr-FR" sz="1400" dirty="0">
                <a:latin typeface="Marianne" panose="02000000000000000000" pitchFamily="2" charset="0"/>
                <a:cs typeface="Calibri" panose="020F0502020204030204" pitchFamily="34" charset="0"/>
              </a:rPr>
              <a:t>cas de décision défavorable, vous serez informé(e) par </a:t>
            </a:r>
            <a:r>
              <a:rPr lang="fr-FR" sz="1400" dirty="0" smtClean="0">
                <a:latin typeface="Marianne" panose="02000000000000000000" pitchFamily="2" charset="0"/>
                <a:cs typeface="Calibri" panose="020F0502020204030204" pitchFamily="34" charset="0"/>
              </a:rPr>
              <a:t>mail.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94662" y="1131590"/>
            <a:ext cx="496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Marianne" panose="02000000000000000000" pitchFamily="2" charset="0"/>
                <a:cs typeface="Calibri" panose="020F0502020204030204" pitchFamily="34" charset="0"/>
              </a:rPr>
              <a:t>Et ensuite ?</a:t>
            </a:r>
            <a:endParaRPr lang="fr-FR" sz="1600" b="1" dirty="0">
              <a:latin typeface="Marianne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94662" y="3939902"/>
            <a:ext cx="8352928" cy="523220"/>
          </a:xfrm>
          <a:prstGeom prst="rect">
            <a:avLst/>
          </a:prstGeom>
          <a:solidFill>
            <a:srgbClr val="DEEAF6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540000" marR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0" i="0" u="none" strike="noStrike" cap="none" normalizeH="0" baseline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dirty="0"/>
              <a:t>Besoin d’aide pour réaliser la démarche ? Prenez contact avec </a:t>
            </a:r>
            <a:r>
              <a:rPr lang="fr-FR" dirty="0" smtClean="0"/>
              <a:t>la DEP ou </a:t>
            </a:r>
            <a:r>
              <a:rPr lang="fr-FR" dirty="0"/>
              <a:t>votre supérieur hiérarchique.</a:t>
            </a:r>
          </a:p>
        </p:txBody>
      </p:sp>
      <p:pic>
        <p:nvPicPr>
          <p:cNvPr id="8" name="Image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3922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5904000" cy="360000"/>
          </a:xfrm>
        </p:spPr>
        <p:txBody>
          <a:bodyPr/>
          <a:lstStyle/>
          <a:p>
            <a:r>
              <a:rPr lang="fr-FR" dirty="0"/>
              <a:t>Division </a:t>
            </a:r>
            <a:r>
              <a:rPr lang="fr-FR" dirty="0" smtClean="0"/>
              <a:t>des personnels enseignants du privé</a:t>
            </a:r>
            <a:endParaRPr lang="fr-FR" dirty="0"/>
          </a:p>
        </p:txBody>
      </p:sp>
      <p:sp>
        <p:nvSpPr>
          <p:cNvPr id="10" name="Titre 3"/>
          <p:cNvSpPr/>
          <p:nvPr/>
        </p:nvSpPr>
        <p:spPr>
          <a:xfrm>
            <a:off x="1399680" y="192960"/>
            <a:ext cx="7582320" cy="34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000" b="1" spc="-1" dirty="0" smtClean="0">
                <a:solidFill>
                  <a:srgbClr val="000000"/>
                </a:solidFill>
                <a:latin typeface="Marianne" panose="02000000000000000000" pitchFamily="2" charset="0"/>
              </a:rPr>
              <a:t>Les prochaines étapes</a:t>
            </a:r>
            <a:endParaRPr lang="fr-FR" sz="2000" spc="-1" dirty="0">
              <a:latin typeface="Marianne" panose="02000000000000000000" pitchFamily="2" charset="0"/>
            </a:endParaRPr>
          </a:p>
        </p:txBody>
      </p:sp>
      <p:sp>
        <p:nvSpPr>
          <p:cNvPr id="11" name="Rectangle 70"/>
          <p:cNvSpPr/>
          <p:nvPr/>
        </p:nvSpPr>
        <p:spPr>
          <a:xfrm>
            <a:off x="970782" y="166001"/>
            <a:ext cx="287640" cy="287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400" spc="-1" dirty="0">
                <a:solidFill>
                  <a:srgbClr val="FFFFFF"/>
                </a:solidFill>
                <a:latin typeface="Marianne" panose="02000000000000000000" pitchFamily="2" charset="0"/>
              </a:rPr>
              <a:t>3</a:t>
            </a:r>
            <a:endParaRPr lang="fr-FR" sz="1400" b="0" strike="noStrike" spc="-1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079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34"/>
          <p:cNvSpPr txBox="1"/>
          <p:nvPr/>
        </p:nvSpPr>
        <p:spPr>
          <a:xfrm>
            <a:off x="395536" y="1203598"/>
            <a:ext cx="8352928" cy="2664296"/>
          </a:xfrm>
          <a:prstGeom prst="rect">
            <a:avLst/>
          </a:prstGeom>
          <a:solidFill>
            <a:srgbClr val="DEEAF6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fr-FR" sz="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</a:t>
            </a:r>
          </a:p>
          <a:p>
            <a:pPr>
              <a:lnSpc>
                <a:spcPct val="107000"/>
              </a:lnSpc>
              <a:spcAft>
                <a:spcPts val="2400"/>
              </a:spcAft>
            </a:pPr>
            <a:r>
              <a:rPr lang="fr-FR" sz="13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3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fr-FR" sz="13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Quelques conseils</a:t>
            </a:r>
            <a:endParaRPr lang="fr-FR" sz="1300" dirty="0">
              <a:solidFill>
                <a:schemeClr val="accent2">
                  <a:lumMod val="75000"/>
                </a:schemeClr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0070C0"/>
              </a:buClr>
              <a:buFont typeface="Courier New" panose="02070309020205020404" pitchFamily="49" charset="0"/>
              <a:buChar char="►"/>
            </a:pPr>
            <a:r>
              <a:rPr lang="fr-FR" sz="1300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Afin de permettre le traitement rapide de votre demande, n’oubliez pas de </a:t>
            </a:r>
            <a:r>
              <a:rPr lang="fr-FR" sz="1300" b="1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vérifier l’exactitude des données</a:t>
            </a:r>
            <a:r>
              <a:rPr lang="fr-FR" sz="1300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renseignées avant d’envoyer la </a:t>
            </a:r>
            <a:r>
              <a:rPr lang="fr-FR" sz="1300" dirty="0" smtClean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demande. (notamment la quotité de service et le courriel du supérieur hiérarchique)</a:t>
            </a:r>
            <a:endParaRPr lang="fr-FR" sz="1300" dirty="0">
              <a:effectLst/>
              <a:latin typeface="Marianne" panose="020000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0070C0"/>
              </a:buClr>
              <a:buFont typeface="Courier New" panose="02070309020205020404" pitchFamily="49" charset="0"/>
              <a:buChar char="►"/>
            </a:pPr>
            <a:r>
              <a:rPr lang="fr-FR" sz="1300" dirty="0" smtClean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Vous </a:t>
            </a:r>
            <a:r>
              <a:rPr lang="fr-FR" sz="1300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pouvez </a:t>
            </a:r>
            <a:r>
              <a:rPr lang="fr-FR" sz="1300" b="1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modifier/corriger votre demande </a:t>
            </a:r>
            <a:r>
              <a:rPr lang="fr-FR" sz="1300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jusqu’à ce que votre supérieur hiérarchique </a:t>
            </a:r>
            <a:r>
              <a:rPr lang="fr-FR" sz="1300" dirty="0" smtClean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ait saisi son avis.</a:t>
            </a:r>
            <a:endParaRPr lang="fr-FR" sz="1300" dirty="0">
              <a:effectLst/>
              <a:latin typeface="Marianne" panose="020000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0070C0"/>
              </a:buClr>
              <a:buFont typeface="Courier New" panose="02070309020205020404" pitchFamily="49" charset="0"/>
              <a:buChar char="►"/>
            </a:pPr>
            <a:r>
              <a:rPr lang="fr-FR" sz="1300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En cas d’erreur ou de besoin de complément, vous </a:t>
            </a:r>
            <a:r>
              <a:rPr lang="fr-FR" sz="1300" dirty="0" smtClean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recevrez </a:t>
            </a:r>
            <a:r>
              <a:rPr lang="fr-FR" sz="1300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un courriel vous précisant les corrections à apporter à votre demande.</a:t>
            </a:r>
          </a:p>
        </p:txBody>
      </p:sp>
      <p:pic>
        <p:nvPicPr>
          <p:cNvPr id="4" name="Image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50" y="1298676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7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5904000" cy="360000"/>
          </a:xfrm>
        </p:spPr>
        <p:txBody>
          <a:bodyPr/>
          <a:lstStyle/>
          <a:p>
            <a:r>
              <a:rPr lang="fr-FR" dirty="0"/>
              <a:t>Division </a:t>
            </a:r>
            <a:r>
              <a:rPr lang="fr-FR" dirty="0" smtClean="0"/>
              <a:t>des personnels enseignants du privé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9763623"/>
      </p:ext>
    </p:extLst>
  </p:cSld>
  <p:clrMapOvr>
    <a:masterClrMapping/>
  </p:clrMapOvr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WT Arial.pptx" id="{E1BEC222-6BF3-4B3F-9F80-178B7BC9FAC6}" vid="{05CD6C03-B7E2-4ABC-8E3E-F69B4F19575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FCAED9DFBF6A44A548820E5329224B" ma:contentTypeVersion="1" ma:contentTypeDescription="Crée un document." ma:contentTypeScope="" ma:versionID="33d6f535fa2093e1886a8c7d317398be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3c27bd0fcb797d0a61d91e17cfc962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e de début de planification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E939EC-98BA-4C54-A5A1-4FA28974BD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5FEE13-FEC8-4F1C-8222-8648587329A0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sharepoint/v3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957A1D6-DBE0-4F71-AA10-B9F6DCEE3E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WT Arial</Template>
  <TotalTime>4993</TotalTime>
  <Words>511</Words>
  <Application>Microsoft Office PowerPoint</Application>
  <PresentationFormat>Affichage à l'écran (16:9)</PresentationFormat>
  <Paragraphs>64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Courier New</vt:lpstr>
      <vt:lpstr>Marianne</vt:lpstr>
      <vt:lpstr>Times New Roman</vt:lpstr>
      <vt:lpstr>MINISTÈRIEL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GOUVERNEMENT</Manager>
  <Company>Ministere de l'Education Nationale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quelle date ?</dc:subject>
  <dc:creator>WILLIAM THIBAULT</dc:creator>
  <cp:keywords>SG-PMIT-DMo</cp:keywords>
  <dc:description>quel est le destinataire ?_x000d_
en résumé ?</dc:description>
  <cp:lastModifiedBy>Utilisateur Windows</cp:lastModifiedBy>
  <cp:revision>332</cp:revision>
  <cp:lastPrinted>2025-01-02T08:05:27Z</cp:lastPrinted>
  <dcterms:created xsi:type="dcterms:W3CDTF">2022-01-17T14:47:29Z</dcterms:created>
  <dcterms:modified xsi:type="dcterms:W3CDTF">2025-01-02T08:05:58Z</dcterms:modified>
  <cp:category>Version 1.0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0x01010093FCAED9DFBF6A44A548820E5329224B</vt:lpwstr>
  </property>
</Properties>
</file>